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68" r:id="rId19"/>
    <p:sldId id="275" r:id="rId20"/>
    <p:sldId id="274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8"/>
    <p:restoredTop sz="86486"/>
  </p:normalViewPr>
  <p:slideViewPr>
    <p:cSldViewPr>
      <p:cViewPr varScale="1">
        <p:scale>
          <a:sx n="87" d="100"/>
          <a:sy n="87" d="100"/>
        </p:scale>
        <p:origin x="1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Dollar%20index/Dollar%20Index%20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Trade-Weighted Dollar Index (Real)</a:t>
            </a:r>
          </a:p>
        </c:rich>
      </c:tx>
      <c:layout>
        <c:manualLayout>
          <c:xMode val="edge"/>
          <c:yMode val="edge"/>
          <c:x val="0.15282369505136401"/>
          <c:y val="3.910631686734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real'!$C$3:$C$542</c:f>
              <c:numCache>
                <c:formatCode>mmm\-yy</c:formatCode>
                <c:ptCount val="540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</c:numCache>
            </c:numRef>
          </c:cat>
          <c:val>
            <c:numRef>
              <c:f>'indexb_m real'!$D$3:$D$542</c:f>
              <c:numCache>
                <c:formatCode>General</c:formatCode>
                <c:ptCount val="540"/>
                <c:pt idx="0">
                  <c:v>107.6163</c:v>
                </c:pt>
                <c:pt idx="1">
                  <c:v>103.0463</c:v>
                </c:pt>
                <c:pt idx="2">
                  <c:v>100</c:v>
                </c:pt>
                <c:pt idx="3">
                  <c:v>100.37609999999999</c:v>
                </c:pt>
                <c:pt idx="4">
                  <c:v>99.263400000000004</c:v>
                </c:pt>
                <c:pt idx="5">
                  <c:v>97.482900000000001</c:v>
                </c:pt>
                <c:pt idx="6">
                  <c:v>94.995199999999997</c:v>
                </c:pt>
                <c:pt idx="7">
                  <c:v>96.632499999999979</c:v>
                </c:pt>
                <c:pt idx="8">
                  <c:v>95.849199999999996</c:v>
                </c:pt>
                <c:pt idx="9">
                  <c:v>96.122299999999981</c:v>
                </c:pt>
                <c:pt idx="10">
                  <c:v>97.984099999999998</c:v>
                </c:pt>
                <c:pt idx="11">
                  <c:v>98.292400000000001</c:v>
                </c:pt>
                <c:pt idx="12">
                  <c:v>99.686999999999998</c:v>
                </c:pt>
                <c:pt idx="13">
                  <c:v>97.238699999999994</c:v>
                </c:pt>
                <c:pt idx="14">
                  <c:v>95.7774</c:v>
                </c:pt>
                <c:pt idx="15">
                  <c:v>94.153599999999997</c:v>
                </c:pt>
                <c:pt idx="16">
                  <c:v>93.658600000000007</c:v>
                </c:pt>
                <c:pt idx="17">
                  <c:v>94.422700000000006</c:v>
                </c:pt>
                <c:pt idx="18">
                  <c:v>94.561899999999994</c:v>
                </c:pt>
                <c:pt idx="19">
                  <c:v>95.938400000000001</c:v>
                </c:pt>
                <c:pt idx="20">
                  <c:v>96.491900000000001</c:v>
                </c:pt>
                <c:pt idx="21">
                  <c:v>95.845699999999994</c:v>
                </c:pt>
                <c:pt idx="22">
                  <c:v>95.147199999999998</c:v>
                </c:pt>
                <c:pt idx="23">
                  <c:v>94.6965</c:v>
                </c:pt>
                <c:pt idx="24">
                  <c:v>93.975200000000001</c:v>
                </c:pt>
                <c:pt idx="25">
                  <c:v>92.8476</c:v>
                </c:pt>
                <c:pt idx="26">
                  <c:v>92.289199999999994</c:v>
                </c:pt>
                <c:pt idx="27">
                  <c:v>92.8</c:v>
                </c:pt>
                <c:pt idx="28">
                  <c:v>92.393500000000003</c:v>
                </c:pt>
                <c:pt idx="29">
                  <c:v>92.664500000000004</c:v>
                </c:pt>
                <c:pt idx="30">
                  <c:v>95.062200000000004</c:v>
                </c:pt>
                <c:pt idx="31">
                  <c:v>96.0261</c:v>
                </c:pt>
                <c:pt idx="32">
                  <c:v>96.5565</c:v>
                </c:pt>
                <c:pt idx="33">
                  <c:v>96.302000000000007</c:v>
                </c:pt>
                <c:pt idx="34">
                  <c:v>96.154700000000005</c:v>
                </c:pt>
                <c:pt idx="35">
                  <c:v>96.352099999999979</c:v>
                </c:pt>
                <c:pt idx="36">
                  <c:v>95.419700000000006</c:v>
                </c:pt>
                <c:pt idx="37">
                  <c:v>94.613299999999995</c:v>
                </c:pt>
                <c:pt idx="38">
                  <c:v>94.50539999999998</c:v>
                </c:pt>
                <c:pt idx="39">
                  <c:v>94.475499999999997</c:v>
                </c:pt>
                <c:pt idx="40">
                  <c:v>94.547300000000007</c:v>
                </c:pt>
                <c:pt idx="41">
                  <c:v>94.559399999999997</c:v>
                </c:pt>
                <c:pt idx="42">
                  <c:v>94.105199999999996</c:v>
                </c:pt>
                <c:pt idx="43">
                  <c:v>93.870799999999988</c:v>
                </c:pt>
                <c:pt idx="44">
                  <c:v>94.377999999999986</c:v>
                </c:pt>
                <c:pt idx="45">
                  <c:v>94.419200000000004</c:v>
                </c:pt>
                <c:pt idx="46">
                  <c:v>94.789699999999996</c:v>
                </c:pt>
                <c:pt idx="47">
                  <c:v>94.446299999999994</c:v>
                </c:pt>
                <c:pt idx="48">
                  <c:v>93.718800000000002</c:v>
                </c:pt>
                <c:pt idx="49">
                  <c:v>94.267499999999998</c:v>
                </c:pt>
                <c:pt idx="50">
                  <c:v>94.278000000000006</c:v>
                </c:pt>
                <c:pt idx="51">
                  <c:v>94.019900000000007</c:v>
                </c:pt>
                <c:pt idx="52">
                  <c:v>93.803399999999996</c:v>
                </c:pt>
                <c:pt idx="53">
                  <c:v>93.6601</c:v>
                </c:pt>
                <c:pt idx="54">
                  <c:v>92.742099999999994</c:v>
                </c:pt>
                <c:pt idx="55">
                  <c:v>92.867800000000003</c:v>
                </c:pt>
                <c:pt idx="56">
                  <c:v>92.708399999999997</c:v>
                </c:pt>
                <c:pt idx="57">
                  <c:v>91.721500000000006</c:v>
                </c:pt>
                <c:pt idx="58">
                  <c:v>91.109099999999998</c:v>
                </c:pt>
                <c:pt idx="59">
                  <c:v>89.705399999999997</c:v>
                </c:pt>
                <c:pt idx="60">
                  <c:v>89.068600000000004</c:v>
                </c:pt>
                <c:pt idx="61">
                  <c:v>88.978699999999975</c:v>
                </c:pt>
                <c:pt idx="62">
                  <c:v>88.55589999999998</c:v>
                </c:pt>
                <c:pt idx="63">
                  <c:v>88.638199999999998</c:v>
                </c:pt>
                <c:pt idx="64">
                  <c:v>89.624300000000005</c:v>
                </c:pt>
                <c:pt idx="65">
                  <c:v>88.790300000000002</c:v>
                </c:pt>
                <c:pt idx="66">
                  <c:v>86.908299999999997</c:v>
                </c:pt>
                <c:pt idx="67">
                  <c:v>85.163499999999999</c:v>
                </c:pt>
                <c:pt idx="68">
                  <c:v>85.618899999999996</c:v>
                </c:pt>
                <c:pt idx="69">
                  <c:v>84.132599999999996</c:v>
                </c:pt>
                <c:pt idx="70">
                  <c:v>85.924700000000001</c:v>
                </c:pt>
                <c:pt idx="71">
                  <c:v>86.229500000000002</c:v>
                </c:pt>
                <c:pt idx="72">
                  <c:v>86.239000000000004</c:v>
                </c:pt>
                <c:pt idx="73">
                  <c:v>87.081500000000005</c:v>
                </c:pt>
                <c:pt idx="74">
                  <c:v>87.279600000000002</c:v>
                </c:pt>
                <c:pt idx="75">
                  <c:v>88.227800000000002</c:v>
                </c:pt>
                <c:pt idx="76">
                  <c:v>89.269900000000007</c:v>
                </c:pt>
                <c:pt idx="77">
                  <c:v>89.456599999999995</c:v>
                </c:pt>
                <c:pt idx="78">
                  <c:v>87.811099999999996</c:v>
                </c:pt>
                <c:pt idx="79">
                  <c:v>88.261399999999995</c:v>
                </c:pt>
                <c:pt idx="80">
                  <c:v>88.290999999999997</c:v>
                </c:pt>
                <c:pt idx="81">
                  <c:v>89.181100000000001</c:v>
                </c:pt>
                <c:pt idx="82">
                  <c:v>90.290099999999995</c:v>
                </c:pt>
                <c:pt idx="83">
                  <c:v>89.588399999999979</c:v>
                </c:pt>
                <c:pt idx="84">
                  <c:v>88.874300000000005</c:v>
                </c:pt>
                <c:pt idx="85">
                  <c:v>89.673599999999979</c:v>
                </c:pt>
                <c:pt idx="86">
                  <c:v>92.482799999999997</c:v>
                </c:pt>
                <c:pt idx="87">
                  <c:v>93.206100000000006</c:v>
                </c:pt>
                <c:pt idx="88">
                  <c:v>90.264099999999999</c:v>
                </c:pt>
                <c:pt idx="89">
                  <c:v>88.923100000000005</c:v>
                </c:pt>
                <c:pt idx="90">
                  <c:v>88.042199999999994</c:v>
                </c:pt>
                <c:pt idx="91">
                  <c:v>88.757599999999996</c:v>
                </c:pt>
                <c:pt idx="92">
                  <c:v>88.135900000000007</c:v>
                </c:pt>
                <c:pt idx="93">
                  <c:v>88.308499999999995</c:v>
                </c:pt>
                <c:pt idx="94">
                  <c:v>89.752799999999979</c:v>
                </c:pt>
                <c:pt idx="95">
                  <c:v>90.621200000000002</c:v>
                </c:pt>
                <c:pt idx="96">
                  <c:v>89.747</c:v>
                </c:pt>
                <c:pt idx="97">
                  <c:v>92.139600000000002</c:v>
                </c:pt>
                <c:pt idx="98">
                  <c:v>92.301599999999993</c:v>
                </c:pt>
                <c:pt idx="99">
                  <c:v>93.886200000000002</c:v>
                </c:pt>
                <c:pt idx="100">
                  <c:v>96.38339999999998</c:v>
                </c:pt>
                <c:pt idx="101">
                  <c:v>98.346999999999994</c:v>
                </c:pt>
                <c:pt idx="102">
                  <c:v>100.4525</c:v>
                </c:pt>
                <c:pt idx="103">
                  <c:v>101.94199999999999</c:v>
                </c:pt>
                <c:pt idx="104">
                  <c:v>99.946600000000004</c:v>
                </c:pt>
                <c:pt idx="105">
                  <c:v>99.180999999999997</c:v>
                </c:pt>
                <c:pt idx="106">
                  <c:v>97.4602</c:v>
                </c:pt>
                <c:pt idx="107">
                  <c:v>97.197199999999995</c:v>
                </c:pt>
                <c:pt idx="108">
                  <c:v>98.190799999999996</c:v>
                </c:pt>
                <c:pt idx="109">
                  <c:v>100.9646</c:v>
                </c:pt>
                <c:pt idx="110">
                  <c:v>103.2159</c:v>
                </c:pt>
                <c:pt idx="111">
                  <c:v>103.7003</c:v>
                </c:pt>
                <c:pt idx="112">
                  <c:v>102.52160000000001</c:v>
                </c:pt>
                <c:pt idx="113">
                  <c:v>106.9162</c:v>
                </c:pt>
                <c:pt idx="114">
                  <c:v>108.4782</c:v>
                </c:pt>
                <c:pt idx="115">
                  <c:v>110.309</c:v>
                </c:pt>
                <c:pt idx="116">
                  <c:v>110.83929999999999</c:v>
                </c:pt>
                <c:pt idx="117">
                  <c:v>110.9736</c:v>
                </c:pt>
                <c:pt idx="118">
                  <c:v>110.0411</c:v>
                </c:pt>
                <c:pt idx="119">
                  <c:v>107.04730000000001</c:v>
                </c:pt>
                <c:pt idx="120">
                  <c:v>106.25539999999999</c:v>
                </c:pt>
                <c:pt idx="121">
                  <c:v>107.1576</c:v>
                </c:pt>
                <c:pt idx="122">
                  <c:v>107.7236</c:v>
                </c:pt>
                <c:pt idx="123">
                  <c:v>109.06619999999999</c:v>
                </c:pt>
                <c:pt idx="124">
                  <c:v>109.2919</c:v>
                </c:pt>
                <c:pt idx="125">
                  <c:v>110.77500000000001</c:v>
                </c:pt>
                <c:pt idx="126">
                  <c:v>111.4945</c:v>
                </c:pt>
                <c:pt idx="127">
                  <c:v>113.0205</c:v>
                </c:pt>
                <c:pt idx="128">
                  <c:v>113.23739999999999</c:v>
                </c:pt>
                <c:pt idx="129">
                  <c:v>112.01309999999999</c:v>
                </c:pt>
                <c:pt idx="130">
                  <c:v>112.923</c:v>
                </c:pt>
                <c:pt idx="131">
                  <c:v>113.8445</c:v>
                </c:pt>
                <c:pt idx="132">
                  <c:v>114.60550000000001</c:v>
                </c:pt>
                <c:pt idx="133">
                  <c:v>113.5316</c:v>
                </c:pt>
                <c:pt idx="134">
                  <c:v>112.44840000000001</c:v>
                </c:pt>
                <c:pt idx="135">
                  <c:v>113.3805</c:v>
                </c:pt>
                <c:pt idx="136">
                  <c:v>115.3995</c:v>
                </c:pt>
                <c:pt idx="137">
                  <c:v>116.20010000000001</c:v>
                </c:pt>
                <c:pt idx="138">
                  <c:v>119.25060000000001</c:v>
                </c:pt>
                <c:pt idx="139">
                  <c:v>119.5493</c:v>
                </c:pt>
                <c:pt idx="140">
                  <c:v>122.18770000000001</c:v>
                </c:pt>
                <c:pt idx="141">
                  <c:v>123.26390000000001</c:v>
                </c:pt>
                <c:pt idx="142">
                  <c:v>121.71810000000001</c:v>
                </c:pt>
                <c:pt idx="143">
                  <c:v>123.4008</c:v>
                </c:pt>
                <c:pt idx="144">
                  <c:v>124.7606</c:v>
                </c:pt>
                <c:pt idx="145">
                  <c:v>128.0333</c:v>
                </c:pt>
                <c:pt idx="146">
                  <c:v>128.43700000000001</c:v>
                </c:pt>
                <c:pt idx="147">
                  <c:v>125.0959</c:v>
                </c:pt>
                <c:pt idx="148">
                  <c:v>125.8475</c:v>
                </c:pt>
                <c:pt idx="149">
                  <c:v>124.9419</c:v>
                </c:pt>
                <c:pt idx="150">
                  <c:v>121.8663</c:v>
                </c:pt>
                <c:pt idx="151">
                  <c:v>121.36499999999999</c:v>
                </c:pt>
                <c:pt idx="152">
                  <c:v>122.3699</c:v>
                </c:pt>
                <c:pt idx="153">
                  <c:v>117.81310000000001</c:v>
                </c:pt>
                <c:pt idx="154">
                  <c:v>116.4606</c:v>
                </c:pt>
                <c:pt idx="155">
                  <c:v>115.7897</c:v>
                </c:pt>
                <c:pt idx="156">
                  <c:v>114.81610000000001</c:v>
                </c:pt>
                <c:pt idx="157">
                  <c:v>111.4143</c:v>
                </c:pt>
                <c:pt idx="158">
                  <c:v>109.3646</c:v>
                </c:pt>
                <c:pt idx="159">
                  <c:v>108.38209999999999</c:v>
                </c:pt>
                <c:pt idx="160">
                  <c:v>106.6678</c:v>
                </c:pt>
                <c:pt idx="161">
                  <c:v>107.6583</c:v>
                </c:pt>
                <c:pt idx="162">
                  <c:v>105.78270000000001</c:v>
                </c:pt>
                <c:pt idx="163">
                  <c:v>104.45359999999999</c:v>
                </c:pt>
                <c:pt idx="164">
                  <c:v>104.6759</c:v>
                </c:pt>
                <c:pt idx="165">
                  <c:v>104.7689</c:v>
                </c:pt>
                <c:pt idx="166">
                  <c:v>105.711</c:v>
                </c:pt>
                <c:pt idx="167">
                  <c:v>105.0487</c:v>
                </c:pt>
                <c:pt idx="168">
                  <c:v>102.187</c:v>
                </c:pt>
                <c:pt idx="169">
                  <c:v>101.25700000000001</c:v>
                </c:pt>
                <c:pt idx="170">
                  <c:v>100.7107</c:v>
                </c:pt>
                <c:pt idx="171">
                  <c:v>98.666300000000007</c:v>
                </c:pt>
                <c:pt idx="172">
                  <c:v>98.065299999999993</c:v>
                </c:pt>
                <c:pt idx="173">
                  <c:v>99.141000000000005</c:v>
                </c:pt>
                <c:pt idx="174">
                  <c:v>100.2709</c:v>
                </c:pt>
                <c:pt idx="175">
                  <c:v>99.863100000000003</c:v>
                </c:pt>
                <c:pt idx="176">
                  <c:v>98.434700000000007</c:v>
                </c:pt>
                <c:pt idx="177">
                  <c:v>98.109800000000007</c:v>
                </c:pt>
                <c:pt idx="178">
                  <c:v>94.806399999999996</c:v>
                </c:pt>
                <c:pt idx="179">
                  <c:v>92.369900000000001</c:v>
                </c:pt>
                <c:pt idx="180">
                  <c:v>92.135000000000005</c:v>
                </c:pt>
                <c:pt idx="181">
                  <c:v>92.515100000000004</c:v>
                </c:pt>
                <c:pt idx="182">
                  <c:v>91.250699999999995</c:v>
                </c:pt>
                <c:pt idx="183">
                  <c:v>90.492699999999999</c:v>
                </c:pt>
                <c:pt idx="184">
                  <c:v>90.703299999999999</c:v>
                </c:pt>
                <c:pt idx="185">
                  <c:v>91.803299999999993</c:v>
                </c:pt>
                <c:pt idx="186">
                  <c:v>93.784199999999998</c:v>
                </c:pt>
                <c:pt idx="187">
                  <c:v>94.585899999999995</c:v>
                </c:pt>
                <c:pt idx="188">
                  <c:v>94.730800000000002</c:v>
                </c:pt>
                <c:pt idx="189">
                  <c:v>92.647499999999994</c:v>
                </c:pt>
                <c:pt idx="190">
                  <c:v>90.375999999999991</c:v>
                </c:pt>
                <c:pt idx="191">
                  <c:v>89.846599999999995</c:v>
                </c:pt>
                <c:pt idx="192">
                  <c:v>91.272299999999973</c:v>
                </c:pt>
                <c:pt idx="193">
                  <c:v>91.424499999999995</c:v>
                </c:pt>
                <c:pt idx="194">
                  <c:v>92.730599999999995</c:v>
                </c:pt>
                <c:pt idx="195">
                  <c:v>93.090800000000002</c:v>
                </c:pt>
                <c:pt idx="196">
                  <c:v>94.794399999999996</c:v>
                </c:pt>
                <c:pt idx="197">
                  <c:v>96.225200000000001</c:v>
                </c:pt>
                <c:pt idx="198">
                  <c:v>94.531000000000006</c:v>
                </c:pt>
                <c:pt idx="199">
                  <c:v>94.746200000000002</c:v>
                </c:pt>
                <c:pt idx="200">
                  <c:v>95.408299999999997</c:v>
                </c:pt>
                <c:pt idx="201">
                  <c:v>94.064599999999999</c:v>
                </c:pt>
                <c:pt idx="202">
                  <c:v>94.082899999999995</c:v>
                </c:pt>
                <c:pt idx="203">
                  <c:v>93.174599999999998</c:v>
                </c:pt>
                <c:pt idx="204">
                  <c:v>92.847399999999993</c:v>
                </c:pt>
                <c:pt idx="205">
                  <c:v>92.966700000000003</c:v>
                </c:pt>
                <c:pt idx="206">
                  <c:v>94.101799999999997</c:v>
                </c:pt>
                <c:pt idx="207">
                  <c:v>94.006799999999998</c:v>
                </c:pt>
                <c:pt idx="208">
                  <c:v>93.009900000000002</c:v>
                </c:pt>
                <c:pt idx="209">
                  <c:v>93.307299999999998</c:v>
                </c:pt>
                <c:pt idx="210">
                  <c:v>91.656699999999987</c:v>
                </c:pt>
                <c:pt idx="211">
                  <c:v>90.2483</c:v>
                </c:pt>
                <c:pt idx="212">
                  <c:v>89.349000000000004</c:v>
                </c:pt>
                <c:pt idx="213">
                  <c:v>87.5899</c:v>
                </c:pt>
                <c:pt idx="214">
                  <c:v>87.357699999999994</c:v>
                </c:pt>
                <c:pt idx="215">
                  <c:v>88.231899999999996</c:v>
                </c:pt>
                <c:pt idx="216">
                  <c:v>87.979200000000006</c:v>
                </c:pt>
                <c:pt idx="217">
                  <c:v>86.880700000000004</c:v>
                </c:pt>
                <c:pt idx="218">
                  <c:v>89.778099999999981</c:v>
                </c:pt>
                <c:pt idx="219">
                  <c:v>90.746300000000005</c:v>
                </c:pt>
                <c:pt idx="220">
                  <c:v>91.074200000000005</c:v>
                </c:pt>
                <c:pt idx="221">
                  <c:v>92.212000000000003</c:v>
                </c:pt>
                <c:pt idx="222">
                  <c:v>91.9833</c:v>
                </c:pt>
                <c:pt idx="223">
                  <c:v>91.004800000000003</c:v>
                </c:pt>
                <c:pt idx="224">
                  <c:v>90.000399999999999</c:v>
                </c:pt>
                <c:pt idx="225">
                  <c:v>89.316400000000002</c:v>
                </c:pt>
                <c:pt idx="226">
                  <c:v>87.996200000000002</c:v>
                </c:pt>
                <c:pt idx="227">
                  <c:v>87.175799999999981</c:v>
                </c:pt>
                <c:pt idx="228">
                  <c:v>86.919799999999995</c:v>
                </c:pt>
                <c:pt idx="229">
                  <c:v>87.994</c:v>
                </c:pt>
                <c:pt idx="230">
                  <c:v>89.706500000000005</c:v>
                </c:pt>
                <c:pt idx="231">
                  <c:v>89.178999999999988</c:v>
                </c:pt>
                <c:pt idx="232">
                  <c:v>88.298100000000005</c:v>
                </c:pt>
                <c:pt idx="233">
                  <c:v>87.141000000000005</c:v>
                </c:pt>
                <c:pt idx="234">
                  <c:v>85.901600000000002</c:v>
                </c:pt>
                <c:pt idx="235">
                  <c:v>85.407899999999998</c:v>
                </c:pt>
                <c:pt idx="236">
                  <c:v>85.655899999999988</c:v>
                </c:pt>
                <c:pt idx="237">
                  <c:v>87.319900000000004</c:v>
                </c:pt>
                <c:pt idx="238">
                  <c:v>89.916499999999999</c:v>
                </c:pt>
                <c:pt idx="239">
                  <c:v>89.982699999999994</c:v>
                </c:pt>
                <c:pt idx="240">
                  <c:v>90.628099999999989</c:v>
                </c:pt>
                <c:pt idx="241">
                  <c:v>90.712199999999996</c:v>
                </c:pt>
                <c:pt idx="242">
                  <c:v>90.070499999999996</c:v>
                </c:pt>
                <c:pt idx="243">
                  <c:v>88.280299999999997</c:v>
                </c:pt>
                <c:pt idx="244">
                  <c:v>88.149500000000003</c:v>
                </c:pt>
                <c:pt idx="245">
                  <c:v>88.393600000000006</c:v>
                </c:pt>
                <c:pt idx="246">
                  <c:v>89.069100000000006</c:v>
                </c:pt>
                <c:pt idx="247">
                  <c:v>88.662299999999973</c:v>
                </c:pt>
                <c:pt idx="248">
                  <c:v>88.095600000000005</c:v>
                </c:pt>
                <c:pt idx="249">
                  <c:v>88.766599999999997</c:v>
                </c:pt>
                <c:pt idx="250">
                  <c:v>89.398300000000006</c:v>
                </c:pt>
                <c:pt idx="251">
                  <c:v>89.313599999999994</c:v>
                </c:pt>
                <c:pt idx="252">
                  <c:v>91.364800000000002</c:v>
                </c:pt>
                <c:pt idx="253">
                  <c:v>90.817400000000006</c:v>
                </c:pt>
                <c:pt idx="254">
                  <c:v>90.818100000000001</c:v>
                </c:pt>
                <c:pt idx="255">
                  <c:v>90.681200000000004</c:v>
                </c:pt>
                <c:pt idx="256">
                  <c:v>89.918499999999995</c:v>
                </c:pt>
                <c:pt idx="257">
                  <c:v>89.606499999999997</c:v>
                </c:pt>
                <c:pt idx="258">
                  <c:v>88.290800000000004</c:v>
                </c:pt>
                <c:pt idx="259">
                  <c:v>88.031999999999996</c:v>
                </c:pt>
                <c:pt idx="260">
                  <c:v>87.024500000000003</c:v>
                </c:pt>
                <c:pt idx="261">
                  <c:v>86.3095</c:v>
                </c:pt>
                <c:pt idx="262">
                  <c:v>86.492999999999995</c:v>
                </c:pt>
                <c:pt idx="263">
                  <c:v>88.124899999999997</c:v>
                </c:pt>
                <c:pt idx="264">
                  <c:v>89.582499999999996</c:v>
                </c:pt>
                <c:pt idx="265">
                  <c:v>88.907700000000006</c:v>
                </c:pt>
                <c:pt idx="266">
                  <c:v>87.782399999999996</c:v>
                </c:pt>
                <c:pt idx="267">
                  <c:v>84.756399999999999</c:v>
                </c:pt>
                <c:pt idx="268">
                  <c:v>84.299800000000005</c:v>
                </c:pt>
                <c:pt idx="269">
                  <c:v>84.234399999999994</c:v>
                </c:pt>
                <c:pt idx="270">
                  <c:v>84.048900000000003</c:v>
                </c:pt>
                <c:pt idx="271">
                  <c:v>85.928100000000001</c:v>
                </c:pt>
                <c:pt idx="272">
                  <c:v>86.802299999999974</c:v>
                </c:pt>
                <c:pt idx="273">
                  <c:v>86.68389999999998</c:v>
                </c:pt>
                <c:pt idx="274">
                  <c:v>87.443100000000001</c:v>
                </c:pt>
                <c:pt idx="275">
                  <c:v>87.672699999999992</c:v>
                </c:pt>
                <c:pt idx="276">
                  <c:v>88.278399999999991</c:v>
                </c:pt>
                <c:pt idx="277">
                  <c:v>88.186499999999995</c:v>
                </c:pt>
                <c:pt idx="278">
                  <c:v>88.250900000000001</c:v>
                </c:pt>
                <c:pt idx="279">
                  <c:v>88.270099999999999</c:v>
                </c:pt>
                <c:pt idx="280">
                  <c:v>88.509100000000004</c:v>
                </c:pt>
                <c:pt idx="281">
                  <c:v>88.786699999999996</c:v>
                </c:pt>
                <c:pt idx="282">
                  <c:v>88.698899999999981</c:v>
                </c:pt>
                <c:pt idx="283">
                  <c:v>88.099400000000003</c:v>
                </c:pt>
                <c:pt idx="284">
                  <c:v>88.5077</c:v>
                </c:pt>
                <c:pt idx="285">
                  <c:v>88.9773</c:v>
                </c:pt>
                <c:pt idx="286">
                  <c:v>88.536799999999999</c:v>
                </c:pt>
                <c:pt idx="287">
                  <c:v>89.085499999999996</c:v>
                </c:pt>
                <c:pt idx="288">
                  <c:v>89.846000000000004</c:v>
                </c:pt>
                <c:pt idx="289">
                  <c:v>91.3934</c:v>
                </c:pt>
                <c:pt idx="290">
                  <c:v>92.309200000000004</c:v>
                </c:pt>
                <c:pt idx="291">
                  <c:v>92.665400000000005</c:v>
                </c:pt>
                <c:pt idx="292">
                  <c:v>91.575299999999984</c:v>
                </c:pt>
                <c:pt idx="293">
                  <c:v>91.13539999999999</c:v>
                </c:pt>
                <c:pt idx="294">
                  <c:v>92.160399999999996</c:v>
                </c:pt>
                <c:pt idx="295">
                  <c:v>93.711299999999994</c:v>
                </c:pt>
                <c:pt idx="296">
                  <c:v>93.953199999999995</c:v>
                </c:pt>
                <c:pt idx="297">
                  <c:v>94.614099999999993</c:v>
                </c:pt>
                <c:pt idx="298">
                  <c:v>95.997200000000007</c:v>
                </c:pt>
                <c:pt idx="299">
                  <c:v>99.36239999999998</c:v>
                </c:pt>
                <c:pt idx="300">
                  <c:v>102.1075</c:v>
                </c:pt>
                <c:pt idx="301">
                  <c:v>100.3897</c:v>
                </c:pt>
                <c:pt idx="302">
                  <c:v>100.0598</c:v>
                </c:pt>
                <c:pt idx="303">
                  <c:v>99.784499999999994</c:v>
                </c:pt>
                <c:pt idx="304">
                  <c:v>100.562</c:v>
                </c:pt>
                <c:pt idx="305">
                  <c:v>102.727</c:v>
                </c:pt>
                <c:pt idx="306">
                  <c:v>103.0308</c:v>
                </c:pt>
                <c:pt idx="307">
                  <c:v>104.6407</c:v>
                </c:pt>
                <c:pt idx="308">
                  <c:v>102.83710000000001</c:v>
                </c:pt>
                <c:pt idx="309">
                  <c:v>99.945999999999998</c:v>
                </c:pt>
                <c:pt idx="310">
                  <c:v>99.607600000000005</c:v>
                </c:pt>
                <c:pt idx="311">
                  <c:v>98.710599999999999</c:v>
                </c:pt>
                <c:pt idx="312">
                  <c:v>98.788499999999999</c:v>
                </c:pt>
                <c:pt idx="313">
                  <c:v>100.0046</c:v>
                </c:pt>
                <c:pt idx="314">
                  <c:v>101.0966</c:v>
                </c:pt>
                <c:pt idx="315">
                  <c:v>100.99890000000001</c:v>
                </c:pt>
                <c:pt idx="316">
                  <c:v>100.71850000000001</c:v>
                </c:pt>
                <c:pt idx="317">
                  <c:v>101.152</c:v>
                </c:pt>
                <c:pt idx="318">
                  <c:v>101.4238</c:v>
                </c:pt>
                <c:pt idx="319">
                  <c:v>100.4263</c:v>
                </c:pt>
                <c:pt idx="320">
                  <c:v>100.0048</c:v>
                </c:pt>
                <c:pt idx="321">
                  <c:v>99.538899999999998</c:v>
                </c:pt>
                <c:pt idx="322">
                  <c:v>99.8352</c:v>
                </c:pt>
                <c:pt idx="323">
                  <c:v>99.932699999999997</c:v>
                </c:pt>
                <c:pt idx="324">
                  <c:v>99.871099999999998</c:v>
                </c:pt>
                <c:pt idx="325">
                  <c:v>101.23260000000001</c:v>
                </c:pt>
                <c:pt idx="326">
                  <c:v>101.71129999999999</c:v>
                </c:pt>
                <c:pt idx="327">
                  <c:v>102.2816</c:v>
                </c:pt>
                <c:pt idx="328">
                  <c:v>104.5155</c:v>
                </c:pt>
                <c:pt idx="329">
                  <c:v>103.6189</c:v>
                </c:pt>
                <c:pt idx="330">
                  <c:v>103.8929</c:v>
                </c:pt>
                <c:pt idx="331">
                  <c:v>104.3668</c:v>
                </c:pt>
                <c:pt idx="332">
                  <c:v>105.8421</c:v>
                </c:pt>
                <c:pt idx="333">
                  <c:v>107.3446</c:v>
                </c:pt>
                <c:pt idx="334">
                  <c:v>107.95780000000001</c:v>
                </c:pt>
                <c:pt idx="335">
                  <c:v>107.10469999999999</c:v>
                </c:pt>
                <c:pt idx="336">
                  <c:v>107.4577</c:v>
                </c:pt>
                <c:pt idx="337">
                  <c:v>108.2676</c:v>
                </c:pt>
                <c:pt idx="338">
                  <c:v>109.8623</c:v>
                </c:pt>
                <c:pt idx="339">
                  <c:v>110.499</c:v>
                </c:pt>
                <c:pt idx="340">
                  <c:v>110.5436</c:v>
                </c:pt>
                <c:pt idx="341">
                  <c:v>111.3646</c:v>
                </c:pt>
                <c:pt idx="342">
                  <c:v>111.4933</c:v>
                </c:pt>
                <c:pt idx="343">
                  <c:v>109.515</c:v>
                </c:pt>
                <c:pt idx="344">
                  <c:v>110.1279</c:v>
                </c:pt>
                <c:pt idx="345">
                  <c:v>110.5193</c:v>
                </c:pt>
                <c:pt idx="346">
                  <c:v>110.9992</c:v>
                </c:pt>
                <c:pt idx="347">
                  <c:v>110.93819999999999</c:v>
                </c:pt>
                <c:pt idx="348">
                  <c:v>112.1598</c:v>
                </c:pt>
                <c:pt idx="349">
                  <c:v>112.749</c:v>
                </c:pt>
                <c:pt idx="350">
                  <c:v>112.13849999999999</c:v>
                </c:pt>
                <c:pt idx="351">
                  <c:v>111.90989999999999</c:v>
                </c:pt>
                <c:pt idx="352">
                  <c:v>110.40560000000001</c:v>
                </c:pt>
                <c:pt idx="353">
                  <c:v>108.9427</c:v>
                </c:pt>
                <c:pt idx="354">
                  <c:v>107.35760000000001</c:v>
                </c:pt>
                <c:pt idx="355">
                  <c:v>108.6437</c:v>
                </c:pt>
                <c:pt idx="356">
                  <c:v>109.47580000000001</c:v>
                </c:pt>
                <c:pt idx="357">
                  <c:v>110.27970000000001</c:v>
                </c:pt>
                <c:pt idx="358">
                  <c:v>109.0508</c:v>
                </c:pt>
                <c:pt idx="359">
                  <c:v>108.46169999999999</c:v>
                </c:pt>
                <c:pt idx="360">
                  <c:v>107.1576</c:v>
                </c:pt>
                <c:pt idx="361">
                  <c:v>107.2963</c:v>
                </c:pt>
                <c:pt idx="362">
                  <c:v>106.8028</c:v>
                </c:pt>
                <c:pt idx="363">
                  <c:v>105.6382</c:v>
                </c:pt>
                <c:pt idx="364">
                  <c:v>102.1142</c:v>
                </c:pt>
                <c:pt idx="365">
                  <c:v>101.6225</c:v>
                </c:pt>
                <c:pt idx="366">
                  <c:v>102.8741</c:v>
                </c:pt>
                <c:pt idx="367">
                  <c:v>104.2338</c:v>
                </c:pt>
                <c:pt idx="368">
                  <c:v>103.16200000000001</c:v>
                </c:pt>
                <c:pt idx="369">
                  <c:v>100.854</c:v>
                </c:pt>
                <c:pt idx="370">
                  <c:v>100.4532</c:v>
                </c:pt>
                <c:pt idx="371">
                  <c:v>99.0869</c:v>
                </c:pt>
                <c:pt idx="372">
                  <c:v>97.620399999999989</c:v>
                </c:pt>
                <c:pt idx="373">
                  <c:v>98.2239</c:v>
                </c:pt>
                <c:pt idx="374">
                  <c:v>99.127799999999979</c:v>
                </c:pt>
                <c:pt idx="375">
                  <c:v>99.723100000000002</c:v>
                </c:pt>
                <c:pt idx="376">
                  <c:v>101.4736</c:v>
                </c:pt>
                <c:pt idx="377">
                  <c:v>100.63679999999999</c:v>
                </c:pt>
                <c:pt idx="378">
                  <c:v>99.85299999999998</c:v>
                </c:pt>
                <c:pt idx="379">
                  <c:v>99.815399999999997</c:v>
                </c:pt>
                <c:pt idx="380">
                  <c:v>99.533100000000005</c:v>
                </c:pt>
                <c:pt idx="381">
                  <c:v>98.369</c:v>
                </c:pt>
                <c:pt idx="382">
                  <c:v>96.170599999999979</c:v>
                </c:pt>
                <c:pt idx="383">
                  <c:v>95.030500000000004</c:v>
                </c:pt>
                <c:pt idx="384">
                  <c:v>95.425600000000003</c:v>
                </c:pt>
                <c:pt idx="385">
                  <c:v>95.672899999999984</c:v>
                </c:pt>
                <c:pt idx="386">
                  <c:v>95.280500000000004</c:v>
                </c:pt>
                <c:pt idx="387">
                  <c:v>96.215500000000006</c:v>
                </c:pt>
                <c:pt idx="388">
                  <c:v>96.459100000000007</c:v>
                </c:pt>
                <c:pt idx="389">
                  <c:v>97.32859999999998</c:v>
                </c:pt>
                <c:pt idx="390">
                  <c:v>97.987399999999994</c:v>
                </c:pt>
                <c:pt idx="391">
                  <c:v>97.1447</c:v>
                </c:pt>
                <c:pt idx="392">
                  <c:v>98.021199999999993</c:v>
                </c:pt>
                <c:pt idx="393">
                  <c:v>98.914699999999996</c:v>
                </c:pt>
                <c:pt idx="394">
                  <c:v>99.049800000000005</c:v>
                </c:pt>
                <c:pt idx="395">
                  <c:v>98.251300000000001</c:v>
                </c:pt>
                <c:pt idx="396">
                  <c:v>97.106300000000005</c:v>
                </c:pt>
                <c:pt idx="397">
                  <c:v>97.298699999999997</c:v>
                </c:pt>
                <c:pt idx="398">
                  <c:v>97.498900000000006</c:v>
                </c:pt>
                <c:pt idx="399">
                  <c:v>97.008700000000005</c:v>
                </c:pt>
                <c:pt idx="400">
                  <c:v>95.084000000000003</c:v>
                </c:pt>
                <c:pt idx="401">
                  <c:v>96.331699999999998</c:v>
                </c:pt>
                <c:pt idx="402">
                  <c:v>96.493200000000002</c:v>
                </c:pt>
                <c:pt idx="403">
                  <c:v>96.048299999999998</c:v>
                </c:pt>
                <c:pt idx="404">
                  <c:v>95.728699999999975</c:v>
                </c:pt>
                <c:pt idx="405">
                  <c:v>95.465599999999995</c:v>
                </c:pt>
                <c:pt idx="406">
                  <c:v>94.482299999999995</c:v>
                </c:pt>
                <c:pt idx="407">
                  <c:v>93.879299999999986</c:v>
                </c:pt>
                <c:pt idx="408">
                  <c:v>94.811599999999999</c:v>
                </c:pt>
                <c:pt idx="409">
                  <c:v>94.644199999999998</c:v>
                </c:pt>
                <c:pt idx="410">
                  <c:v>94.396799999999999</c:v>
                </c:pt>
                <c:pt idx="411">
                  <c:v>93.274699999999996</c:v>
                </c:pt>
                <c:pt idx="412">
                  <c:v>92.61539999999998</c:v>
                </c:pt>
                <c:pt idx="413">
                  <c:v>92.350999999999999</c:v>
                </c:pt>
                <c:pt idx="414">
                  <c:v>90.981300000000005</c:v>
                </c:pt>
                <c:pt idx="415">
                  <c:v>91.185100000000006</c:v>
                </c:pt>
                <c:pt idx="416">
                  <c:v>90.100899999999996</c:v>
                </c:pt>
                <c:pt idx="417">
                  <c:v>88.172899999999984</c:v>
                </c:pt>
                <c:pt idx="418">
                  <c:v>87.131399999999999</c:v>
                </c:pt>
                <c:pt idx="419">
                  <c:v>87.763000000000005</c:v>
                </c:pt>
                <c:pt idx="420">
                  <c:v>87.096800000000002</c:v>
                </c:pt>
                <c:pt idx="421">
                  <c:v>86.040499999999994</c:v>
                </c:pt>
                <c:pt idx="422">
                  <c:v>84.370399999999989</c:v>
                </c:pt>
                <c:pt idx="423">
                  <c:v>83.940200000000004</c:v>
                </c:pt>
                <c:pt idx="424">
                  <c:v>84.297600000000003</c:v>
                </c:pt>
                <c:pt idx="425">
                  <c:v>84.789400000000001</c:v>
                </c:pt>
                <c:pt idx="426">
                  <c:v>84.402199999999993</c:v>
                </c:pt>
                <c:pt idx="427">
                  <c:v>86.468699999999998</c:v>
                </c:pt>
                <c:pt idx="428">
                  <c:v>88.577699999999993</c:v>
                </c:pt>
                <c:pt idx="429">
                  <c:v>93.654200000000003</c:v>
                </c:pt>
                <c:pt idx="430">
                  <c:v>94.487300000000005</c:v>
                </c:pt>
                <c:pt idx="431">
                  <c:v>92.995900000000006</c:v>
                </c:pt>
                <c:pt idx="432">
                  <c:v>93.7774</c:v>
                </c:pt>
                <c:pt idx="433">
                  <c:v>96.396900000000002</c:v>
                </c:pt>
                <c:pt idx="434">
                  <c:v>96.599800000000002</c:v>
                </c:pt>
                <c:pt idx="435">
                  <c:v>94.2136</c:v>
                </c:pt>
                <c:pt idx="436">
                  <c:v>91.481399999999994</c:v>
                </c:pt>
                <c:pt idx="437">
                  <c:v>90.863299999999995</c:v>
                </c:pt>
                <c:pt idx="438">
                  <c:v>90.457599999999999</c:v>
                </c:pt>
                <c:pt idx="439">
                  <c:v>89.397000000000006</c:v>
                </c:pt>
                <c:pt idx="440">
                  <c:v>88.763000000000005</c:v>
                </c:pt>
                <c:pt idx="441">
                  <c:v>87.624600000000001</c:v>
                </c:pt>
                <c:pt idx="442">
                  <c:v>87.184700000000007</c:v>
                </c:pt>
                <c:pt idx="443">
                  <c:v>87.412400000000005</c:v>
                </c:pt>
                <c:pt idx="444">
                  <c:v>87.434399999999997</c:v>
                </c:pt>
                <c:pt idx="445">
                  <c:v>88.425700000000006</c:v>
                </c:pt>
                <c:pt idx="446">
                  <c:v>87.547200000000004</c:v>
                </c:pt>
                <c:pt idx="447">
                  <c:v>86.937200000000004</c:v>
                </c:pt>
                <c:pt idx="448">
                  <c:v>89.124999999999986</c:v>
                </c:pt>
                <c:pt idx="449">
                  <c:v>89.474599999999995</c:v>
                </c:pt>
                <c:pt idx="450">
                  <c:v>88.017799999999994</c:v>
                </c:pt>
                <c:pt idx="451">
                  <c:v>87.247500000000002</c:v>
                </c:pt>
                <c:pt idx="452">
                  <c:v>86.305599999999998</c:v>
                </c:pt>
                <c:pt idx="453">
                  <c:v>83.955399999999997</c:v>
                </c:pt>
                <c:pt idx="454">
                  <c:v>83.999700000000004</c:v>
                </c:pt>
                <c:pt idx="455">
                  <c:v>84.625899999999987</c:v>
                </c:pt>
                <c:pt idx="456">
                  <c:v>83.600299999999976</c:v>
                </c:pt>
                <c:pt idx="457">
                  <c:v>83.012699999999995</c:v>
                </c:pt>
                <c:pt idx="458">
                  <c:v>82.326499999999996</c:v>
                </c:pt>
                <c:pt idx="459">
                  <c:v>81.044499999999999</c:v>
                </c:pt>
                <c:pt idx="460">
                  <c:v>81.067999999999998</c:v>
                </c:pt>
                <c:pt idx="461">
                  <c:v>80.8596</c:v>
                </c:pt>
                <c:pt idx="462">
                  <c:v>80.2941</c:v>
                </c:pt>
                <c:pt idx="463">
                  <c:v>80.837800000000001</c:v>
                </c:pt>
                <c:pt idx="464">
                  <c:v>83.224900000000005</c:v>
                </c:pt>
                <c:pt idx="465">
                  <c:v>83.8001</c:v>
                </c:pt>
                <c:pt idx="466">
                  <c:v>84.322399999999988</c:v>
                </c:pt>
                <c:pt idx="467">
                  <c:v>85.006</c:v>
                </c:pt>
                <c:pt idx="468">
                  <c:v>84.345299999999995</c:v>
                </c:pt>
                <c:pt idx="469">
                  <c:v>83.086299999999994</c:v>
                </c:pt>
                <c:pt idx="470">
                  <c:v>83.445999999999998</c:v>
                </c:pt>
                <c:pt idx="471">
                  <c:v>83.650399999999991</c:v>
                </c:pt>
                <c:pt idx="472">
                  <c:v>84.874999999999986</c:v>
                </c:pt>
                <c:pt idx="473">
                  <c:v>85.972399999999979</c:v>
                </c:pt>
                <c:pt idx="474">
                  <c:v>85.46</c:v>
                </c:pt>
                <c:pt idx="475">
                  <c:v>84.905299999999997</c:v>
                </c:pt>
                <c:pt idx="476">
                  <c:v>83.762900000000002</c:v>
                </c:pt>
                <c:pt idx="477">
                  <c:v>83.572199999999995</c:v>
                </c:pt>
                <c:pt idx="478">
                  <c:v>83.8643</c:v>
                </c:pt>
                <c:pt idx="479">
                  <c:v>83.156999999999996</c:v>
                </c:pt>
                <c:pt idx="480">
                  <c:v>83.035399999999996</c:v>
                </c:pt>
                <c:pt idx="481">
                  <c:v>83.922899999999998</c:v>
                </c:pt>
                <c:pt idx="482">
                  <c:v>84.313299999999998</c:v>
                </c:pt>
                <c:pt idx="483">
                  <c:v>83.712699999999998</c:v>
                </c:pt>
                <c:pt idx="484">
                  <c:v>84.018699999999995</c:v>
                </c:pt>
                <c:pt idx="485">
                  <c:v>84.614500000000007</c:v>
                </c:pt>
                <c:pt idx="486">
                  <c:v>85.094899999999996</c:v>
                </c:pt>
                <c:pt idx="487">
                  <c:v>84.992000000000004</c:v>
                </c:pt>
                <c:pt idx="488">
                  <c:v>84.675799999999981</c:v>
                </c:pt>
                <c:pt idx="489">
                  <c:v>83.714500000000001</c:v>
                </c:pt>
                <c:pt idx="490">
                  <c:v>84.386300000000006</c:v>
                </c:pt>
                <c:pt idx="491">
                  <c:v>84.553799999999995</c:v>
                </c:pt>
                <c:pt idx="492">
                  <c:v>85.374600000000001</c:v>
                </c:pt>
                <c:pt idx="493">
                  <c:v>85.546300000000002</c:v>
                </c:pt>
                <c:pt idx="494">
                  <c:v>85.4178</c:v>
                </c:pt>
                <c:pt idx="495">
                  <c:v>85.011499999999998</c:v>
                </c:pt>
                <c:pt idx="496">
                  <c:v>84.66579999999999</c:v>
                </c:pt>
                <c:pt idx="497">
                  <c:v>84.692699999999974</c:v>
                </c:pt>
                <c:pt idx="498">
                  <c:v>84.515199999999993</c:v>
                </c:pt>
                <c:pt idx="499">
                  <c:v>85.102399999999989</c:v>
                </c:pt>
                <c:pt idx="500">
                  <c:v>86.3232</c:v>
                </c:pt>
                <c:pt idx="501">
                  <c:v>87.3005</c:v>
                </c:pt>
                <c:pt idx="502">
                  <c:v>88.578999999999979</c:v>
                </c:pt>
                <c:pt idx="503">
                  <c:v>90.3065</c:v>
                </c:pt>
                <c:pt idx="504">
                  <c:v>91.8994</c:v>
                </c:pt>
                <c:pt idx="505">
                  <c:v>93.059600000000003</c:v>
                </c:pt>
                <c:pt idx="506">
                  <c:v>94.674999999999983</c:v>
                </c:pt>
                <c:pt idx="507">
                  <c:v>93.715999999999994</c:v>
                </c:pt>
                <c:pt idx="508">
                  <c:v>93.041300000000007</c:v>
                </c:pt>
                <c:pt idx="509">
                  <c:v>93.745199999999997</c:v>
                </c:pt>
                <c:pt idx="510">
                  <c:v>95.3874</c:v>
                </c:pt>
                <c:pt idx="511">
                  <c:v>96.9636</c:v>
                </c:pt>
                <c:pt idx="512">
                  <c:v>97.569000000000003</c:v>
                </c:pt>
                <c:pt idx="513">
                  <c:v>96.651899999999998</c:v>
                </c:pt>
                <c:pt idx="514">
                  <c:v>98.134600000000006</c:v>
                </c:pt>
                <c:pt idx="515">
                  <c:v>98.857100000000003</c:v>
                </c:pt>
                <c:pt idx="516">
                  <c:v>101.151</c:v>
                </c:pt>
                <c:pt idx="517">
                  <c:v>99.832400000000007</c:v>
                </c:pt>
                <c:pt idx="518">
                  <c:v>97.741699999999994</c:v>
                </c:pt>
                <c:pt idx="519">
                  <c:v>96.390900000000002</c:v>
                </c:pt>
                <c:pt idx="520">
                  <c:v>97.411799999999999</c:v>
                </c:pt>
                <c:pt idx="521">
                  <c:v>97.736400000000003</c:v>
                </c:pt>
                <c:pt idx="522">
                  <c:v>98.313900000000004</c:v>
                </c:pt>
                <c:pt idx="523">
                  <c:v>97.512100000000004</c:v>
                </c:pt>
                <c:pt idx="524">
                  <c:v>98.337900000000005</c:v>
                </c:pt>
                <c:pt idx="525">
                  <c:v>99.270499999999998</c:v>
                </c:pt>
                <c:pt idx="526">
                  <c:v>101.64149999999999</c:v>
                </c:pt>
                <c:pt idx="527">
                  <c:v>103.2491</c:v>
                </c:pt>
                <c:pt idx="528">
                  <c:v>103.2189</c:v>
                </c:pt>
                <c:pt idx="529">
                  <c:v>101.86920000000001</c:v>
                </c:pt>
                <c:pt idx="530">
                  <c:v>101.03570000000001</c:v>
                </c:pt>
                <c:pt idx="531">
                  <c:v>100.1538</c:v>
                </c:pt>
                <c:pt idx="532">
                  <c:v>99.505899999999997</c:v>
                </c:pt>
                <c:pt idx="533">
                  <c:v>98.084199999999996</c:v>
                </c:pt>
                <c:pt idx="534">
                  <c:v>96.68549999999999</c:v>
                </c:pt>
                <c:pt idx="535">
                  <c:v>95.672799999999981</c:v>
                </c:pt>
                <c:pt idx="536">
                  <c:v>95.161199999999994</c:v>
                </c:pt>
                <c:pt idx="537">
                  <c:v>96.743200000000002</c:v>
                </c:pt>
                <c:pt idx="538">
                  <c:v>96.957899999999995</c:v>
                </c:pt>
                <c:pt idx="539">
                  <c:v>96.680299999999974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4-8140-8CE0-EA5CE1598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89613584"/>
        <c:axId val="-598174944"/>
      </c:lineChart>
      <c:dateAx>
        <c:axId val="-4896135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59817494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-598174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4896135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4/12/18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477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0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78A4-FA92-514B-8456-4D05413D9590}" type="slidenum">
              <a:rPr lang="en-US"/>
              <a:pPr/>
              <a:t>11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http://www.federalreserve.gov/releases/h10/Summary/indexbc_m.txt</a:t>
            </a:r>
          </a:p>
          <a:p>
            <a:r>
              <a:rPr lang="en-US" dirty="0"/>
              <a:t>Dollar Index Broad Real 2007.xls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5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dirty="0">
                <a:effectLst/>
              </a:rPr>
              <a:t>Trump policies aimed at reducing trade deficit with Japan could lead to friction,” </a:t>
            </a:r>
            <a:r>
              <a:rPr lang="en-US" i="1" dirty="0">
                <a:effectLst/>
              </a:rPr>
              <a:t>Mainichi</a:t>
            </a:r>
            <a:r>
              <a:rPr lang="en-US" i="0" dirty="0">
                <a:effectLst/>
              </a:rPr>
              <a:t>, January 13, 2017.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https://</a:t>
            </a:r>
            <a:r>
              <a:rPr lang="en-US" dirty="0" err="1">
                <a:effectLst/>
              </a:rPr>
              <a:t>mainichi.jp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english</a:t>
            </a:r>
            <a:r>
              <a:rPr lang="en-US" dirty="0">
                <a:effectLst/>
              </a:rPr>
              <a:t>/articles/20170113/p2a/00m/0na/021000c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6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Dalton, John T. and Turkmen </a:t>
            </a:r>
            <a:r>
              <a:rPr lang="en-US" dirty="0" err="1"/>
              <a:t>Goksel</a:t>
            </a:r>
            <a:r>
              <a:rPr lang="en-US" dirty="0"/>
              <a:t>,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Reputation and Learning: Japanese Car Exports to the United States,” December 2012.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c940049867795561bd76d4f009fcaaac95a1.pdf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8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Hutt, Rosamond, “</a:t>
            </a:r>
            <a:r>
              <a:rPr lang="en-US" b="0" dirty="0"/>
              <a:t>The World Trade Organization. Here's what it actually does,” World Economic Forum, December 9, 2016.</a:t>
            </a:r>
          </a:p>
          <a:p>
            <a:r>
              <a:rPr lang="en-US" dirty="0"/>
              <a:t>https://</a:t>
            </a:r>
            <a:r>
              <a:rPr lang="en-US" dirty="0" err="1"/>
              <a:t>www.weforum.org</a:t>
            </a:r>
            <a:r>
              <a:rPr lang="en-US" dirty="0"/>
              <a:t>/agenda/2016/12/world-trade-organization-</a:t>
            </a:r>
            <a:r>
              <a:rPr lang="en-US" dirty="0" err="1"/>
              <a:t>wto</a:t>
            </a:r>
            <a:r>
              <a:rPr lang="en-US" dirty="0"/>
              <a:t>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1" y="2884160"/>
            <a:ext cx="7772400" cy="642337"/>
          </a:xfrm>
        </p:spPr>
        <p:txBody>
          <a:bodyPr>
            <a:noAutofit/>
          </a:bodyPr>
          <a:lstStyle/>
          <a:p>
            <a:r>
              <a:rPr lang="en-US" dirty="0"/>
              <a:t>International Trade Conflicts, Past and Present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375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presentation to </a:t>
            </a:r>
          </a:p>
          <a:p>
            <a:r>
              <a:rPr lang="en-US" dirty="0"/>
              <a:t>Federal Reserve Bank Chicago </a:t>
            </a:r>
          </a:p>
          <a:p>
            <a:r>
              <a:rPr lang="en-US" dirty="0"/>
              <a:t>Detroit Board Director Luncheon</a:t>
            </a:r>
          </a:p>
          <a:p>
            <a:r>
              <a:rPr lang="en-US" dirty="0"/>
              <a:t>April 16, 2018</a:t>
            </a:r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98AC-C8A0-2642-8856-4FBAE41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US-Japan trade frictions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E2FF-8968-F248-935C-1B270986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around 1980, the US had</a:t>
            </a:r>
          </a:p>
          <a:p>
            <a:pPr lvl="1"/>
            <a:r>
              <a:rPr lang="en-US" dirty="0"/>
              <a:t>Tight money to fight inflation</a:t>
            </a:r>
          </a:p>
          <a:p>
            <a:pPr lvl="1"/>
            <a:r>
              <a:rPr lang="en-US" dirty="0"/>
              <a:t>Recession</a:t>
            </a:r>
          </a:p>
          <a:p>
            <a:pPr lvl="1"/>
            <a:r>
              <a:rPr lang="en-US" dirty="0"/>
              <a:t>Appreciating US dollar, by about 50%</a:t>
            </a:r>
          </a:p>
          <a:p>
            <a:r>
              <a:rPr lang="en-US" dirty="0"/>
              <a:t>Japan’s exports to the US rose</a:t>
            </a:r>
          </a:p>
          <a:p>
            <a:pPr lvl="1"/>
            <a:r>
              <a:rPr lang="en-US" dirty="0"/>
              <a:t>Especially autos</a:t>
            </a:r>
          </a:p>
          <a:p>
            <a:pPr lvl="1"/>
            <a:r>
              <a:rPr lang="en-US" dirty="0"/>
              <a:t>Also steel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3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13:  Exchange Rates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3A1C-C69C-224B-AE56-91DE9DE96E38}" type="slidenum">
              <a:rPr lang="en-US"/>
              <a:pPr/>
              <a:t>11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75"/>
            <a:ext cx="8229600" cy="1143000"/>
          </a:xfrm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19200" y="838200"/>
          <a:ext cx="6756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D1AA023-CE63-6248-81F4-E114BBB5F4E3}"/>
              </a:ext>
            </a:extLst>
          </p:cNvPr>
          <p:cNvSpPr/>
          <p:nvPr/>
        </p:nvSpPr>
        <p:spPr>
          <a:xfrm rot="19555496">
            <a:off x="2334205" y="2163352"/>
            <a:ext cx="16764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F30D9-D78D-6D48-A791-67A11031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87" y="0"/>
            <a:ext cx="483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198F8-94C7-4946-9FF2-A1A6AB8A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323850"/>
            <a:ext cx="8369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98AC-C8A0-2642-8856-4FBAE41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US-Japan trade frictions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E2FF-8968-F248-935C-1B270986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 sector asked for Safeguard protection</a:t>
            </a:r>
          </a:p>
          <a:p>
            <a:pPr lvl="1"/>
            <a:r>
              <a:rPr lang="en-US" dirty="0"/>
              <a:t>USITC declined, saying larger cause of injury was recession, not imports</a:t>
            </a:r>
          </a:p>
          <a:p>
            <a:r>
              <a:rPr lang="en-US" dirty="0"/>
              <a:t>Reagan administration then negotiated Voluntary Export Restrains (VERs)</a:t>
            </a:r>
          </a:p>
          <a:p>
            <a:pPr lvl="1"/>
            <a:r>
              <a:rPr lang="en-US" dirty="0"/>
              <a:t>Active in negotiations:  today’s USTR Robert </a:t>
            </a:r>
            <a:r>
              <a:rPr lang="en-US" dirty="0" err="1"/>
              <a:t>Lighthizer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98AC-C8A0-2642-8856-4FBAE41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US-Japan trade frictions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E2FF-8968-F248-935C-1B270986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Effects of VERs</a:t>
            </a:r>
          </a:p>
          <a:p>
            <a:pPr lvl="1"/>
            <a:r>
              <a:rPr lang="en-US" dirty="0"/>
              <a:t>Like tariffs</a:t>
            </a:r>
          </a:p>
          <a:p>
            <a:pPr lvl="2"/>
            <a:r>
              <a:rPr lang="en-US" dirty="0"/>
              <a:t>Helps domestic producers</a:t>
            </a:r>
          </a:p>
          <a:p>
            <a:pPr lvl="2"/>
            <a:r>
              <a:rPr lang="en-US" dirty="0"/>
              <a:t>Raises prices to domestic consumers</a:t>
            </a:r>
          </a:p>
          <a:p>
            <a:pPr lvl="2"/>
            <a:r>
              <a:rPr lang="en-US" dirty="0"/>
              <a:t>Prompts foreign investment to produce here</a:t>
            </a:r>
          </a:p>
          <a:p>
            <a:pPr lvl="1"/>
            <a:r>
              <a:rPr lang="en-US" dirty="0"/>
              <a:t>Unlike tariffs</a:t>
            </a:r>
          </a:p>
          <a:p>
            <a:pPr lvl="2"/>
            <a:r>
              <a:rPr lang="en-US" dirty="0"/>
              <a:t>Government gets no tariff revenue</a:t>
            </a:r>
          </a:p>
          <a:p>
            <a:pPr lvl="2"/>
            <a:r>
              <a:rPr lang="en-US" dirty="0"/>
              <a:t>Foreign firms get rents (from higher prices)</a:t>
            </a:r>
          </a:p>
          <a:p>
            <a:pPr lvl="2"/>
            <a:r>
              <a:rPr lang="en-US" dirty="0"/>
              <a:t>Quality upgrading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Disputes under WTO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 WTO rules</a:t>
            </a:r>
          </a:p>
          <a:p>
            <a:pPr lvl="1"/>
            <a:r>
              <a:rPr lang="en-US" dirty="0"/>
              <a:t>Countries may not increase tariffs above “bound levels” except under specific circumstances such as</a:t>
            </a:r>
          </a:p>
          <a:p>
            <a:pPr lvl="2"/>
            <a:r>
              <a:rPr lang="en-US" dirty="0"/>
              <a:t>Safeguard tariffs</a:t>
            </a:r>
          </a:p>
          <a:p>
            <a:pPr lvl="2"/>
            <a:r>
              <a:rPr lang="en-US" dirty="0"/>
              <a:t>Anti-dumping duties</a:t>
            </a:r>
          </a:p>
          <a:p>
            <a:pPr lvl="2"/>
            <a:r>
              <a:rPr lang="en-US" dirty="0"/>
              <a:t>Countervailing duties (against subsidies)</a:t>
            </a:r>
          </a:p>
          <a:p>
            <a:pPr lvl="1"/>
            <a:r>
              <a:rPr lang="en-US" dirty="0"/>
              <a:t>Violations are taken to the Dispute Settlement Mechanism</a:t>
            </a:r>
          </a:p>
          <a:p>
            <a:pPr lvl="1"/>
            <a:r>
              <a:rPr lang="en-US" dirty="0"/>
              <a:t>VERs are prohibited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Disputes under WTO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WTO Dispute Settlement Mechanism</a:t>
            </a:r>
          </a:p>
          <a:p>
            <a:pPr lvl="1"/>
            <a:r>
              <a:rPr lang="en-US" dirty="0"/>
              <a:t>Countries complain to WTO</a:t>
            </a:r>
          </a:p>
          <a:p>
            <a:pPr lvl="1"/>
            <a:r>
              <a:rPr lang="en-US" dirty="0"/>
              <a:t>3-Person Panel evaluates evidence and reports</a:t>
            </a:r>
          </a:p>
          <a:p>
            <a:pPr lvl="1"/>
            <a:r>
              <a:rPr lang="en-US" dirty="0"/>
              <a:t>Appellate Body reviews decision</a:t>
            </a:r>
          </a:p>
          <a:p>
            <a:pPr lvl="1"/>
            <a:r>
              <a:rPr lang="en-US" dirty="0"/>
              <a:t>Offending party, if any</a:t>
            </a:r>
          </a:p>
          <a:p>
            <a:pPr lvl="2"/>
            <a:r>
              <a:rPr lang="en-US" dirty="0"/>
              <a:t>Changes policy, or</a:t>
            </a:r>
          </a:p>
          <a:p>
            <a:pPr lvl="2"/>
            <a:r>
              <a:rPr lang="en-US" dirty="0"/>
              <a:t>Is retaliated against with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CD58-598E-2C4A-947C-E90D1C8C0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E36D7-DD33-8C49-81DA-BF68C77A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42" y="0"/>
            <a:ext cx="63159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EB0C2-23DA-6341-B3B1-607B05B1C2E5}"/>
              </a:ext>
            </a:extLst>
          </p:cNvPr>
          <p:cNvSpPr txBox="1"/>
          <p:nvPr/>
        </p:nvSpPr>
        <p:spPr>
          <a:xfrm>
            <a:off x="228600" y="5029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World Economic Forum 2016</a:t>
            </a:r>
          </a:p>
        </p:txBody>
      </p:sp>
    </p:spTree>
    <p:extLst>
      <p:ext uri="{BB962C8B-B14F-4D97-AF65-F5344CB8AC3E}">
        <p14:creationId xmlns:p14="http://schemas.microsoft.com/office/powerpoint/2010/main" val="90123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Disputes under WTO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record of findings</a:t>
            </a:r>
          </a:p>
          <a:p>
            <a:pPr lvl="1"/>
            <a:r>
              <a:rPr lang="en-US" dirty="0"/>
              <a:t>Country bringing complaint wins about 90%</a:t>
            </a:r>
          </a:p>
          <a:p>
            <a:pPr lvl="1"/>
            <a:r>
              <a:rPr lang="en-US" dirty="0"/>
              <a:t>As complainant (522 cases as of 2017), US had won 91%</a:t>
            </a:r>
          </a:p>
          <a:p>
            <a:pPr lvl="1"/>
            <a:r>
              <a:rPr lang="en-US" dirty="0"/>
              <a:t>As respondent (129 cases), US had lost 89%.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8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888462"/>
          </a:xfrm>
        </p:spPr>
        <p:txBody>
          <a:bodyPr/>
          <a:lstStyle/>
          <a:p>
            <a:r>
              <a:rPr lang="en-US" dirty="0"/>
              <a:t>Outline</a:t>
            </a:r>
          </a:p>
          <a:p>
            <a:pPr lvl="1"/>
            <a:r>
              <a:rPr lang="en-US" dirty="0"/>
              <a:t>Smoot-Hawley Tariffs, 1930s</a:t>
            </a:r>
          </a:p>
          <a:p>
            <a:pPr lvl="1"/>
            <a:r>
              <a:rPr lang="en-US" dirty="0"/>
              <a:t>US-Japan trade frictions, 1980s</a:t>
            </a:r>
          </a:p>
          <a:p>
            <a:pPr lvl="1"/>
            <a:r>
              <a:rPr lang="en-US" dirty="0"/>
              <a:t>Trade disputes under WTO</a:t>
            </a:r>
          </a:p>
          <a:p>
            <a:pPr lvl="1"/>
            <a:r>
              <a:rPr lang="en-US" dirty="0"/>
              <a:t>Trade policy under Trump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Disputes under WTO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 Disputes</a:t>
            </a:r>
          </a:p>
          <a:p>
            <a:pPr lvl="1"/>
            <a:r>
              <a:rPr lang="en-US" dirty="0"/>
              <a:t>Asia-US shrimp-turtle dispute 1996-2001</a:t>
            </a:r>
          </a:p>
          <a:p>
            <a:pPr lvl="1"/>
            <a:r>
              <a:rPr lang="en-US" dirty="0"/>
              <a:t>US-EU beef hormone dispute 1996-present</a:t>
            </a:r>
          </a:p>
          <a:p>
            <a:pPr lvl="1"/>
            <a:r>
              <a:rPr lang="en-US" dirty="0"/>
              <a:t>US steel tariff dispute 2002-2004</a:t>
            </a:r>
          </a:p>
          <a:p>
            <a:pPr lvl="1"/>
            <a:r>
              <a:rPr lang="en-US" dirty="0"/>
              <a:t>Boeing-Airbus dispute 2004-2017?</a:t>
            </a:r>
          </a:p>
          <a:p>
            <a:pPr lvl="1"/>
            <a:r>
              <a:rPr lang="en-US" dirty="0"/>
              <a:t>US-China tire safeguards 2009-2012</a:t>
            </a:r>
          </a:p>
          <a:p>
            <a:r>
              <a:rPr lang="en-US" dirty="0"/>
              <a:t>Some cases drag on or are repeated, but so far disputes have gone through the WTO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0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Actions taken 2017</a:t>
            </a:r>
          </a:p>
          <a:p>
            <a:pPr lvl="1"/>
            <a:r>
              <a:rPr lang="en-US" dirty="0"/>
              <a:t>Jan 23:  Trump pulls out of TPP</a:t>
            </a:r>
          </a:p>
          <a:p>
            <a:pPr lvl="1"/>
            <a:r>
              <a:rPr lang="en-US" dirty="0"/>
              <a:t>Apr 3:  Trump signs 2 executive orders on trade</a:t>
            </a:r>
          </a:p>
          <a:p>
            <a:pPr lvl="1"/>
            <a:r>
              <a:rPr lang="en-US" dirty="0"/>
              <a:t>Apr 24:  20% tariff on Canada softwood lumber</a:t>
            </a:r>
            <a:r>
              <a:rPr lang="en-US" sz="2400" dirty="0"/>
              <a:t>*</a:t>
            </a:r>
          </a:p>
          <a:p>
            <a:pPr lvl="1"/>
            <a:r>
              <a:rPr lang="en-US" dirty="0"/>
              <a:t>May 18:  US launches NAFTA renegotiation</a:t>
            </a:r>
          </a:p>
          <a:p>
            <a:pPr lvl="1"/>
            <a:r>
              <a:rPr lang="en-US" dirty="0"/>
              <a:t>Oct 5:  Negotiation began to amend US-Korea FTA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11963-2578-AF4B-BBC3-FDFAD392E85C}"/>
              </a:ext>
            </a:extLst>
          </p:cNvPr>
          <p:cNvSpPr txBox="1"/>
          <p:nvPr/>
        </p:nvSpPr>
        <p:spPr>
          <a:xfrm>
            <a:off x="7086600" y="2438400"/>
            <a:ext cx="1815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CVD case begun under Obama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B4CFA-A697-704D-995B-BCFB77EFD292}"/>
              </a:ext>
            </a:extLst>
          </p:cNvPr>
          <p:cNvCxnSpPr>
            <a:cxnSpLocks/>
          </p:cNvCxnSpPr>
          <p:nvPr/>
        </p:nvCxnSpPr>
        <p:spPr>
          <a:xfrm flipV="1">
            <a:off x="8534400" y="3048000"/>
            <a:ext cx="228600" cy="9144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Actions taken 2018</a:t>
            </a:r>
          </a:p>
          <a:p>
            <a:pPr lvl="1"/>
            <a:r>
              <a:rPr lang="en-US" dirty="0"/>
              <a:t>Jan 21:  Safeguard tariffs on solar panels and washing machines</a:t>
            </a:r>
          </a:p>
          <a:p>
            <a:pPr lvl="1"/>
            <a:r>
              <a:rPr lang="en-US" dirty="0"/>
              <a:t>Mar 1:  Announces 25% tariff on steel; 10% on aluminum on all countries</a:t>
            </a:r>
          </a:p>
          <a:p>
            <a:pPr lvl="1"/>
            <a:r>
              <a:rPr lang="en-US" dirty="0"/>
              <a:t>Mar 23:  Steel and aluminum tariffs begin, exempting:  Canada, Mexico, EU, Australia, S. Korea, Brazil, Argentina (not Japan)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0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2E70-CF15-184F-B515-5A69BB9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15:  Int Macro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E887-7C30-594E-957A-6A37037E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2B7B-D032-6543-A1EB-F32B775BAED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D790E-316D-7244-AC97-1639630F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45" y="92765"/>
            <a:ext cx="44120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E69E0-3A54-6D4C-AF02-CA764A2ABCDF}"/>
              </a:ext>
            </a:extLst>
          </p:cNvPr>
          <p:cNvSpPr txBox="1"/>
          <p:nvPr/>
        </p:nvSpPr>
        <p:spPr>
          <a:xfrm>
            <a:off x="2782956" y="1537252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B8605-1BE7-BB4A-AC3D-201A049A3F4C}"/>
              </a:ext>
            </a:extLst>
          </p:cNvPr>
          <p:cNvSpPr txBox="1"/>
          <p:nvPr/>
        </p:nvSpPr>
        <p:spPr>
          <a:xfrm>
            <a:off x="2802834" y="2259496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AD1DE-7050-3B43-9486-1A894C64D21A}"/>
              </a:ext>
            </a:extLst>
          </p:cNvPr>
          <p:cNvSpPr txBox="1"/>
          <p:nvPr/>
        </p:nvSpPr>
        <p:spPr>
          <a:xfrm>
            <a:off x="2789583" y="1146314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CB2D-9128-FF40-8BD8-7FDD9EB01107}"/>
              </a:ext>
            </a:extLst>
          </p:cNvPr>
          <p:cNvSpPr txBox="1"/>
          <p:nvPr/>
        </p:nvSpPr>
        <p:spPr>
          <a:xfrm>
            <a:off x="2763078" y="1861931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A00-7CA3-394F-BAED-EA4738AB82F8}"/>
              </a:ext>
            </a:extLst>
          </p:cNvPr>
          <p:cNvSpPr txBox="1"/>
          <p:nvPr/>
        </p:nvSpPr>
        <p:spPr>
          <a:xfrm>
            <a:off x="2789583" y="2617305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0200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actions in 2018</a:t>
            </a:r>
          </a:p>
          <a:p>
            <a:pPr lvl="1"/>
            <a:r>
              <a:rPr lang="en-US" sz="2400" dirty="0"/>
              <a:t>Mar 22:  Trump announces tariffs on $50-60 billion of China exports (details announced Apr 2)</a:t>
            </a:r>
          </a:p>
          <a:p>
            <a:pPr lvl="1"/>
            <a:r>
              <a:rPr lang="en-US" sz="2400" dirty="0"/>
              <a:t>Mar 22:  China threatens tariffs on $3 billion of US exports</a:t>
            </a:r>
          </a:p>
          <a:p>
            <a:pPr lvl="1"/>
            <a:r>
              <a:rPr lang="en-US" sz="2400" dirty="0"/>
              <a:t>Mar 27:  Amended KORUS signed (extends tariffs and reduces trade)</a:t>
            </a:r>
          </a:p>
          <a:p>
            <a:pPr lvl="1"/>
            <a:r>
              <a:rPr lang="en-US" sz="2400" dirty="0"/>
              <a:t>Apr 1:  China announces tariffs on 128 US exports</a:t>
            </a:r>
          </a:p>
          <a:p>
            <a:pPr lvl="1"/>
            <a:r>
              <a:rPr lang="en-US" sz="2400" dirty="0"/>
              <a:t>Apr 6:  Trump threatens tariffs on another $100 billion of China exports.  China threatens to hit back.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E1C6-49D6-C148-BFB9-E11B47F1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72C48-133A-734B-91F4-23A4E3CC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901"/>
            <a:ext cx="9144000" cy="525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A7560-661C-8A42-873F-FC3D8197779C}"/>
              </a:ext>
            </a:extLst>
          </p:cNvPr>
          <p:cNvSpPr txBox="1"/>
          <p:nvPr/>
        </p:nvSpPr>
        <p:spPr>
          <a:xfrm>
            <a:off x="381000" y="617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Ingram </a:t>
            </a:r>
            <a:r>
              <a:rPr lang="en-US" dirty="0" err="1"/>
              <a:t>Pinn</a:t>
            </a:r>
            <a:r>
              <a:rPr lang="en-US" dirty="0"/>
              <a:t>, Financial Times, April 6, 2018</a:t>
            </a:r>
          </a:p>
        </p:txBody>
      </p:sp>
    </p:spTree>
    <p:extLst>
      <p:ext uri="{BB962C8B-B14F-4D97-AF65-F5344CB8AC3E}">
        <p14:creationId xmlns:p14="http://schemas.microsoft.com/office/powerpoint/2010/main" val="35986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Smoot-Hawley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1920s:  US already had high tariffs</a:t>
            </a:r>
          </a:p>
          <a:p>
            <a:pPr lvl="1"/>
            <a:r>
              <a:rPr lang="en-US" dirty="0"/>
              <a:t>1922:  </a:t>
            </a:r>
            <a:r>
              <a:rPr lang="en-US" dirty="0" err="1"/>
              <a:t>Fordney-McCumber</a:t>
            </a:r>
            <a:r>
              <a:rPr lang="en-US" dirty="0"/>
              <a:t> Act raised tariffs to average 40%</a:t>
            </a:r>
          </a:p>
          <a:p>
            <a:pPr lvl="1"/>
            <a:r>
              <a:rPr lang="en-US" dirty="0"/>
              <a:t>Prompted retaliation by European governments</a:t>
            </a:r>
          </a:p>
          <a:p>
            <a:pPr lvl="1"/>
            <a:r>
              <a:rPr lang="en-US" dirty="0"/>
              <a:t>Prosperity continued until 1929</a:t>
            </a:r>
          </a:p>
          <a:p>
            <a:pPr lvl="1"/>
            <a:r>
              <a:rPr lang="en-US" dirty="0"/>
              <a:t>1928:  Hoover promised higher tariffs but was blocked in the Senate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Smoot-Hawley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1930:  Tariff Act raised tariffs</a:t>
            </a:r>
          </a:p>
          <a:p>
            <a:pPr lvl="1"/>
            <a:r>
              <a:rPr lang="en-US" dirty="0"/>
              <a:t>Smoot and Hawley authored Tariff Act of 1930</a:t>
            </a:r>
          </a:p>
          <a:p>
            <a:pPr lvl="1"/>
            <a:r>
              <a:rPr lang="en-US" dirty="0"/>
              <a:t>Raised tariffs </a:t>
            </a:r>
          </a:p>
          <a:p>
            <a:pPr lvl="2"/>
            <a:r>
              <a:rPr lang="en-US" dirty="0"/>
              <a:t>Average rose by about 20%</a:t>
            </a:r>
          </a:p>
          <a:p>
            <a:pPr lvl="2"/>
            <a:r>
              <a:rPr lang="en-US" dirty="0"/>
              <a:t>Levied on many goods (900-20,000)</a:t>
            </a:r>
          </a:p>
          <a:p>
            <a:pPr lvl="1"/>
            <a:r>
              <a:rPr lang="en-US" dirty="0"/>
              <a:t>More than 1,000 economists signed letter opposing it</a:t>
            </a:r>
          </a:p>
          <a:p>
            <a:pPr lvl="1"/>
            <a:r>
              <a:rPr lang="en-US" dirty="0"/>
              <a:t>President Hoover signed it June 17, 1930</a:t>
            </a:r>
          </a:p>
          <a:p>
            <a:pPr lvl="1"/>
            <a:r>
              <a:rPr lang="en-US" dirty="0"/>
              <a:t>Many countries retaliated with higher tariffs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2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5</a:t>
            </a:fld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513522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5976731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7">
            <a:extLst>
              <a:ext uri="{FF2B5EF4-FFF2-40B4-BE49-F238E27FC236}">
                <a16:creationId xmlns:a16="http://schemas.microsoft.com/office/drawing/2014/main" id="{5D9A175F-ACC4-574A-8126-C5262FCBD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441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02AF77DC-BFBA-444F-8100-28C1DA9D9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752600"/>
            <a:ext cx="0" cy="419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82767-687E-684C-ADF3-054DBF8A232F}"/>
              </a:ext>
            </a:extLst>
          </p:cNvPr>
          <p:cNvSpPr txBox="1"/>
          <p:nvPr/>
        </p:nvSpPr>
        <p:spPr>
          <a:xfrm>
            <a:off x="53340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Fordney-McCumber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AA007-5089-A245-8A9F-752B7484E61F}"/>
              </a:ext>
            </a:extLst>
          </p:cNvPr>
          <p:cNvSpPr txBox="1"/>
          <p:nvPr/>
        </p:nvSpPr>
        <p:spPr>
          <a:xfrm>
            <a:off x="59436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Smoot-Hawley</a:t>
            </a:r>
          </a:p>
        </p:txBody>
      </p:sp>
    </p:spTree>
    <p:extLst>
      <p:ext uri="{BB962C8B-B14F-4D97-AF65-F5344CB8AC3E}">
        <p14:creationId xmlns:p14="http://schemas.microsoft.com/office/powerpoint/2010/main" val="12254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Smoot-Hawley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1930’s</a:t>
            </a:r>
          </a:p>
          <a:p>
            <a:pPr lvl="1"/>
            <a:r>
              <a:rPr lang="en-US" dirty="0"/>
              <a:t>World trade shrank dramatically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0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0ABCE-3C2A-584B-AD15-BFC11544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90" y="857250"/>
            <a:ext cx="481502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0D32A-541D-324D-8C02-06A8FB37EFAD}"/>
              </a:ext>
            </a:extLst>
          </p:cNvPr>
          <p:cNvSpPr txBox="1"/>
          <p:nvPr/>
        </p:nvSpPr>
        <p:spPr>
          <a:xfrm>
            <a:off x="291229" y="1571233"/>
            <a:ext cx="1784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/>
              <a:t>Kindleberger</a:t>
            </a:r>
            <a:r>
              <a:rPr lang="en-US" sz="2100" dirty="0"/>
              <a:t> Spiral</a:t>
            </a:r>
          </a:p>
        </p:txBody>
      </p:sp>
    </p:spTree>
    <p:extLst>
      <p:ext uri="{BB962C8B-B14F-4D97-AF65-F5344CB8AC3E}">
        <p14:creationId xmlns:p14="http://schemas.microsoft.com/office/powerpoint/2010/main" val="268000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Smoot-Hawley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1930’s</a:t>
            </a:r>
          </a:p>
          <a:p>
            <a:pPr lvl="1"/>
            <a:r>
              <a:rPr lang="en-US" dirty="0"/>
              <a:t>World trade shrank dramatically</a:t>
            </a:r>
          </a:p>
          <a:p>
            <a:pPr lvl="1"/>
            <a:r>
              <a:rPr lang="en-US" dirty="0"/>
              <a:t>1934:  Roosevelt signed Reciprocal Trade Agreements Act</a:t>
            </a:r>
          </a:p>
          <a:p>
            <a:pPr lvl="2"/>
            <a:r>
              <a:rPr lang="en-US" dirty="0"/>
              <a:t>Reduced tariffs</a:t>
            </a:r>
          </a:p>
          <a:p>
            <a:pPr lvl="2"/>
            <a:r>
              <a:rPr lang="en-US" dirty="0"/>
              <a:t>Allowed president to negotiate bilateral tariff reductions</a:t>
            </a:r>
          </a:p>
          <a:p>
            <a:pPr lvl="2"/>
            <a:r>
              <a:rPr lang="en-US" dirty="0"/>
              <a:t>Subject to MFN (Most Favored Nation) requirement</a:t>
            </a:r>
          </a:p>
          <a:p>
            <a:pPr lvl="1"/>
            <a:r>
              <a:rPr lang="en-US" dirty="0"/>
              <a:t>Tariffs of US and others fell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Smoot-Hawley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Smoot-Hawley tariffs cause the Great Depression?</a:t>
            </a:r>
          </a:p>
          <a:p>
            <a:pPr lvl="1"/>
            <a:r>
              <a:rPr lang="en-US" dirty="0"/>
              <a:t>No.  It was already starting</a:t>
            </a:r>
          </a:p>
          <a:p>
            <a:r>
              <a:rPr lang="en-US" dirty="0"/>
              <a:t>Did Great Depression cause Smoot-Hawley?</a:t>
            </a:r>
          </a:p>
          <a:p>
            <a:pPr lvl="1"/>
            <a:r>
              <a:rPr lang="en-US" dirty="0"/>
              <a:t>No.  Protectionist forces were strong before</a:t>
            </a:r>
          </a:p>
          <a:p>
            <a:r>
              <a:rPr lang="en-US" dirty="0"/>
              <a:t>Did Smoot-Hawley make Depression Worse?</a:t>
            </a:r>
          </a:p>
          <a:p>
            <a:pPr lvl="1"/>
            <a:r>
              <a:rPr lang="en-US" dirty="0"/>
              <a:t>Yes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5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13777</TotalTime>
  <Words>976</Words>
  <Application>Microsoft Macintosh PowerPoint</Application>
  <PresentationFormat>On-screen Show (4:3)</PresentationFormat>
  <Paragraphs>173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Office Theme</vt:lpstr>
      <vt:lpstr>International Trade Conflicts, Past and Present</vt:lpstr>
      <vt:lpstr>PowerPoint Presentation</vt:lpstr>
      <vt:lpstr>Smoot-Hawley Tariffs</vt:lpstr>
      <vt:lpstr>Smoot-Hawley Tariffs</vt:lpstr>
      <vt:lpstr>PowerPoint Presentation</vt:lpstr>
      <vt:lpstr>Smoot-Hawley Tariffs</vt:lpstr>
      <vt:lpstr>PowerPoint Presentation</vt:lpstr>
      <vt:lpstr>Smoot-Hawley Tariffs</vt:lpstr>
      <vt:lpstr>Smoot-Hawley Tariffs</vt:lpstr>
      <vt:lpstr>US-Japan trade frictions</vt:lpstr>
      <vt:lpstr>Source:  Federal Reserve, “Broad Index” based on a large group of currencies, monthly data</vt:lpstr>
      <vt:lpstr>PowerPoint Presentation</vt:lpstr>
      <vt:lpstr>PowerPoint Presentation</vt:lpstr>
      <vt:lpstr>US-Japan trade frictions</vt:lpstr>
      <vt:lpstr>US-Japan trade frictions</vt:lpstr>
      <vt:lpstr>Trade Disputes under WTO</vt:lpstr>
      <vt:lpstr>Trade Disputes under WTO</vt:lpstr>
      <vt:lpstr>PowerPoint Presentation</vt:lpstr>
      <vt:lpstr>Trade Disputes under WTO</vt:lpstr>
      <vt:lpstr>Trade Disputes under WTO</vt:lpstr>
      <vt:lpstr>Trade Policy under Trump</vt:lpstr>
      <vt:lpstr>Trade Policy under Trump</vt:lpstr>
      <vt:lpstr>PowerPoint Presentation</vt:lpstr>
      <vt:lpstr>Trade Policy under Trump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122</cp:revision>
  <dcterms:created xsi:type="dcterms:W3CDTF">2012-05-22T13:39:22Z</dcterms:created>
  <dcterms:modified xsi:type="dcterms:W3CDTF">2018-04-16T14:34:52Z</dcterms:modified>
</cp:coreProperties>
</file>